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88" r:id="rId2"/>
    <p:sldId id="292" r:id="rId3"/>
    <p:sldId id="293" r:id="rId4"/>
    <p:sldId id="291" r:id="rId5"/>
    <p:sldId id="294" r:id="rId6"/>
    <p:sldId id="290" r:id="rId7"/>
    <p:sldId id="258" r:id="rId8"/>
    <p:sldId id="262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95" r:id="rId26"/>
    <p:sldId id="282" r:id="rId27"/>
    <p:sldId id="283" r:id="rId28"/>
    <p:sldId id="284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077" autoAdjust="0"/>
  </p:normalViewPr>
  <p:slideViewPr>
    <p:cSldViewPr>
      <p:cViewPr>
        <p:scale>
          <a:sx n="70" d="100"/>
          <a:sy n="70" d="100"/>
        </p:scale>
        <p:origin x="-13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ADFA31-3C80-4831-ABA2-E9A0517D0D98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ECE328-2369-4878-8A89-8FA5AF512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1B5AB2-7BF3-4F22-B612-789DF6FF1E74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0CB318-D08B-4827-80F6-EA20FA9F3523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5A2-F561-4482-AF6F-D07E5C03C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BD5B-CD23-4849-BE90-5BD32108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4EC8-E670-422F-A908-B167FBA8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E25-6DB8-48FE-AA13-D7906B1B4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67E7-F364-4972-88B4-C46C0D418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8B3F-5D07-46FC-BE6D-A80D043B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4407-A171-4894-9041-62408E6F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C898-5A7A-4166-AC90-F032F8DC1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AE7F-338D-4CE5-B425-72601977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A81A-E24F-434E-9A3D-20EFAFD24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5AB7-8F9E-4350-8E1A-8F467F830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32A-6F97-4CE4-903F-BE181C2CD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170D-96D7-403F-84A4-1CDDE28B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5D37-13DA-45F1-9535-9DF13FDC4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8D8794E-401A-4079-A901-ACBC5764E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0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548680"/>
            <a:ext cx="8229600" cy="8206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Кураторский </a:t>
            </a:r>
            <a:r>
              <a:rPr lang="ru-RU" dirty="0" smtClean="0"/>
              <a:t>час:  </a:t>
            </a:r>
            <a:r>
              <a:rPr lang="ru-RU" sz="3200" dirty="0" smtClean="0">
                <a:solidFill>
                  <a:srgbClr val="FF0000"/>
                </a:solidFill>
              </a:rPr>
              <a:t>«Мы против экстремизма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 descr="C:\Documents and Settings\имя\Мои документы\1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772816"/>
            <a:ext cx="6715125" cy="364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19 марта1999 г.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на рынке во Владикавказе.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53 человека, более 80 получили ранения..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39552" y="3068960"/>
            <a:ext cx="8229600" cy="218757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smtClean="0"/>
              <a:t>31 августа</a:t>
            </a:r>
            <a:r>
              <a:rPr lang="ru-RU" b="1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Взрыв в торговом центре "Охотный ряд" на Манежной площади в центре Москвы.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человек погиб, 40 ранены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4 сентября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у многоквартирного дома в дагестанском Буйнакске.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64 человека. </a:t>
            </a:r>
          </a:p>
        </p:txBody>
      </p:sp>
      <p:pic>
        <p:nvPicPr>
          <p:cNvPr id="13316" name="Picture 5" descr="2BEFEF32-AD77-48FE-B7EC-12C07ACCBA75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84313"/>
            <a:ext cx="4316413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9 сентября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в девятиэтажном жилом доме на улице Гурьянова в Москве.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более 90 человек, пострадали более 260.</a:t>
            </a:r>
          </a:p>
        </p:txBody>
      </p:sp>
      <p:pic>
        <p:nvPicPr>
          <p:cNvPr id="14340" name="Picture 5" descr="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1628775"/>
            <a:ext cx="38100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13 сентября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многоквартирном жилом доме на Каширском шоссе в Москве.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118 человек..</a:t>
            </a:r>
          </a:p>
        </p:txBody>
      </p:sp>
      <p:pic>
        <p:nvPicPr>
          <p:cNvPr id="15364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38" y="1500188"/>
            <a:ext cx="3357562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16 сентября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71625"/>
            <a:ext cx="4038600" cy="45259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жилого дома в городе Волгодонск Ростовской области.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человек погибли, более 200 получили ранения.</a:t>
            </a:r>
          </a:p>
        </p:txBody>
      </p:sp>
      <p:pic>
        <p:nvPicPr>
          <p:cNvPr id="16388" name="Picture 5" descr="1664456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773238"/>
            <a:ext cx="3240088" cy="410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9 июля 2000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smtClean="0"/>
              <a:t>Взрыв у центрального рынка Владикавказа.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20 ранены.</a:t>
            </a:r>
            <a:r>
              <a:rPr lang="ru-RU" sz="2400" smtClean="0"/>
              <a:t> В этот же день взорвалась бомба в универмаге в Ростове-на-Дону.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человека погибли, еще два получили ранения</a:t>
            </a:r>
            <a:r>
              <a:rPr lang="ru-RU" sz="2400" smtClean="0"/>
              <a:t>.</a:t>
            </a:r>
          </a:p>
        </p:txBody>
      </p:sp>
      <p:pic>
        <p:nvPicPr>
          <p:cNvPr id="17412" name="Picture 6" descr="8C11EDFA-61D2-45E8-8C08-7C0537DC6481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89375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8 августа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Взрыв в подземном переходе у станции метро "Пушкинская</a:t>
            </a:r>
            <a:r>
              <a:rPr lang="ru-RU" smtClean="0"/>
              <a:t>" в центре Москвы.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человек погибли, более 90 получили ранения.</a:t>
            </a:r>
          </a:p>
        </p:txBody>
      </p:sp>
      <p:pic>
        <p:nvPicPr>
          <p:cNvPr id="18436" name="Picture 7" descr="яя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00213"/>
            <a:ext cx="4248150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2001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smtClean="0"/>
              <a:t>24 марта</a:t>
            </a:r>
            <a:r>
              <a:rPr lang="ru-RU" sz="2400" smtClean="0"/>
              <a:t> Взрывы - почти одновременные - заминированных автомобилей в городах Минеральные Воды и Ессентуки и в деревне Адыге-Хабл в Карачаево-Черкессии.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человек погибли, более 150 получили ранения.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smtClean="0"/>
              <a:t>10 ноября</a:t>
            </a:r>
            <a:r>
              <a:rPr lang="ru-RU" sz="2400" smtClean="0"/>
              <a:t> Взрыв на рынке во Владикавказе.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Пять человек погибли, 60 получили ранения.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2002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smtClean="0"/>
              <a:t>28 апреля</a:t>
            </a:r>
            <a:r>
              <a:rPr lang="ru-RU" smtClean="0"/>
              <a:t> Взрыв на рынке во Владикавказе.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40 ранены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smtClean="0"/>
              <a:t>9 мая </a:t>
            </a:r>
            <a:r>
              <a:rPr lang="ru-RU" smtClean="0"/>
              <a:t>Взрыв в центре дагестанского города Каспийск, где проходили торжества по случаю Дня Победы.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43 человека.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октября-Норд-Ост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Захват 800 человек в московском Театральном центре на Дубровке чеченскими сепаратистами.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ходе штурма с применением отравляющего газа погибли все нападавшие (41 человек) и 129 заложников.</a:t>
            </a:r>
            <a:r>
              <a:rPr lang="ru-RU" smtClean="0"/>
              <a:t> Большинство погибших скончались в результате действия отравляющего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</a:rPr>
              <a:t>Суть Терроризма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5113" indent="-265113" eaLnBrk="1" hangingPunct="1">
              <a:buClr>
                <a:srgbClr val="FF0000"/>
              </a:buClr>
              <a:buFont typeface="Wingdings" pitchFamily="2" charset="2"/>
              <a:buChar char="I"/>
            </a:pPr>
            <a:r>
              <a:rPr lang="ru-RU" i="1" u="sng" smtClean="0">
                <a:solidFill>
                  <a:schemeClr val="hlink"/>
                </a:solidFill>
              </a:rPr>
              <a:t> </a:t>
            </a:r>
            <a:r>
              <a:rPr lang="ru-RU" i="1" u="sng" smtClean="0">
                <a:solidFill>
                  <a:srgbClr val="FF0000"/>
                </a:solidFill>
              </a:rPr>
              <a:t>Терроризм</a:t>
            </a:r>
            <a:r>
              <a:rPr lang="ru-RU" smtClean="0"/>
              <a:t> — 1.  политика, основанная на систематическом применении террора</a:t>
            </a:r>
          </a:p>
          <a:p>
            <a:pPr marL="265113" indent="-265113" eaLnBrk="1" hangingPunct="1">
              <a:buFontTx/>
              <a:buNone/>
            </a:pPr>
            <a:r>
              <a:rPr lang="ru-RU" smtClean="0"/>
              <a:t>                             2. предумышленное, политически мотивированное насилие, совершаемое против мирного населения с целью повлиять на настроение обществ </a:t>
            </a:r>
          </a:p>
          <a:p>
            <a:pPr marL="265113" indent="-265113" eaLnBrk="1" hangingPunct="1">
              <a:buFontTx/>
              <a:buNone/>
            </a:pPr>
            <a:endParaRPr lang="ru-RU" smtClean="0"/>
          </a:p>
          <a:p>
            <a:pPr marL="265113" indent="-265113" eaLnBrk="1" hangingPunct="1">
              <a:buClr>
                <a:srgbClr val="FF0000"/>
              </a:buClr>
              <a:buFont typeface="Wingdings" pitchFamily="2" charset="2"/>
              <a:buChar char="I"/>
            </a:pPr>
            <a:r>
              <a:rPr lang="ru-RU" i="1" u="sng" smtClean="0">
                <a:solidFill>
                  <a:srgbClr val="FF0000"/>
                </a:solidFill>
              </a:rPr>
              <a:t>Суть терроризма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насилие с целью устрашения.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2003 5 июня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смертницы рядом с автобусом, перевозившим вертолетчиков из Моздока на авиабазу.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более 10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5 июля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smtClean="0"/>
              <a:t>Два взрыва на многолюдном рок-фестивале "Крылья" на Тушинском аэродроме под Москвой.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16 человек, включая двух смертниц. Несколько десятков человек получили ранения </a:t>
            </a:r>
          </a:p>
        </p:txBody>
      </p:sp>
      <p:pic>
        <p:nvPicPr>
          <p:cNvPr id="23556" name="Picture 7" descr="уу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341438"/>
            <a:ext cx="3744913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2004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smtClean="0"/>
              <a:t>5 декабря</a:t>
            </a:r>
            <a:r>
              <a:rPr lang="ru-RU" sz="2400" smtClean="0"/>
              <a:t> Взрыв в переполненной студентами электричке, шедшей по маршруту Кисловодск - Минеральные воды, неподалеку от города Ессентуки. </a:t>
            </a:r>
            <a:r>
              <a:rPr lang="ru-RU" sz="2400" b="1" smtClean="0">
                <a:solidFill>
                  <a:srgbClr val="FF0000"/>
                </a:solidFill>
              </a:rPr>
              <a:t>42 человека погибли, около 100 получили ранения.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smtClean="0"/>
              <a:t>6 февраля</a:t>
            </a:r>
            <a:r>
              <a:rPr lang="ru-RU" smtClean="0"/>
              <a:t>Взрыв в вагоне поезда московского метро, следовавшего от станции "Автозаводская" к "Павелецкой", во время утреннего часа пик.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39 человек, ранены 134.</a:t>
            </a:r>
            <a:r>
              <a:rPr lang="ru-RU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24 августа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smtClean="0"/>
              <a:t>Два самолета, вылетевших из московского аэропорта Домодедово, одновременно потерпели катастрофу: один в районе Ростова-на-Дону, другой под Тулой.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89 пассажиров и членов экипажей.</a:t>
            </a:r>
            <a:r>
              <a:rPr lang="ru-RU" sz="2400" smtClean="0"/>
              <a:t> ФСБ нашла на обломках следы гексогена. </a:t>
            </a:r>
          </a:p>
        </p:txBody>
      </p:sp>
      <p:pic>
        <p:nvPicPr>
          <p:cNvPr id="25604" name="Picture 5" descr="о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628775"/>
            <a:ext cx="3455987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31 августа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у станции метро "Рижская" в центре Москвы.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человек погибли, около 40 получили ранения.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30230_2007090113501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 l="9857" t="22670" r="18005" b="14830"/>
          <a:stretch>
            <a:fillRect/>
          </a:stretch>
        </p:blipFill>
        <p:spPr bwMode="auto">
          <a:xfrm rot="1277379">
            <a:off x="2314575" y="3297238"/>
            <a:ext cx="3817938" cy="3240087"/>
          </a:xfrm>
          <a:noFill/>
        </p:spPr>
      </p:pic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0125" y="285750"/>
            <a:ext cx="7969250" cy="5708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000" b="1" smtClean="0">
                <a:latin typeface="Monotype Corsiva" pitchFamily="66" charset="0"/>
              </a:rPr>
              <a:t>Первое сентября </a:t>
            </a:r>
            <a:r>
              <a:rPr lang="ru-RU" sz="4000" b="1" smtClean="0">
                <a:latin typeface="Arial" charset="0"/>
              </a:rPr>
              <a:t>2004 года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b="1" smtClean="0">
                <a:latin typeface="Monotype Corsiva" pitchFamily="66" charset="0"/>
              </a:rPr>
              <a:t>в школе №1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latin typeface="Monotype Corsiva" pitchFamily="66" charset="0"/>
              </a:rPr>
              <a:t> в городке  </a:t>
            </a:r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Беслан  </a:t>
            </a:r>
            <a:r>
              <a:rPr lang="ru-RU" sz="4000" b="1" smtClean="0">
                <a:latin typeface="Monotype Corsiva" pitchFamily="66" charset="0"/>
              </a:rPr>
              <a:t>стало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b="1" i="1" u="sng" smtClean="0">
                <a:solidFill>
                  <a:srgbClr val="FF0000"/>
                </a:solidFill>
              </a:rPr>
              <a:t>чёрным днем.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3214688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Захват школы №1 в городе Беслан в Северной Осетии.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результате последовавшего штурма погибли 334 человека, 186 из них - дети.</a:t>
            </a:r>
            <a:r>
              <a:rPr lang="ru-RU" dirty="0" smtClean="0"/>
              <a:t> Еще несколько человек скончались в последующие годы от полученных травм.</a:t>
            </a:r>
          </a:p>
        </p:txBody>
      </p:sp>
      <p:pic>
        <p:nvPicPr>
          <p:cNvPr id="28676" name="Picture 7" descr="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428875"/>
            <a:ext cx="5643562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2010   29 марта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Взрывы на станциях московского метро "Лубянка" и "Парк культуры" в утренний час пик.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38 человек, десятки ранены.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85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09 сентября 2010.</a:t>
            </a:r>
          </a:p>
        </p:txBody>
      </p:sp>
      <p:sp>
        <p:nvSpPr>
          <p:cNvPr id="3072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50" y="642938"/>
            <a:ext cx="7143750" cy="38576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Взрыв на рынке ВЛАДИКАВКАЗА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Ранено более 100,погибло при взрыве16 ,цифра еще некончательная.В больницах продолжают умирать люди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3500438"/>
            <a:ext cx="5786438" cy="3357562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836712"/>
            <a:ext cx="2775223" cy="57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5652120" y="0"/>
            <a:ext cx="3312368" cy="785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24 января </a:t>
            </a:r>
            <a:r>
              <a:rPr lang="ru-RU" sz="2800" dirty="0" smtClean="0"/>
              <a:t>2011.</a:t>
            </a:r>
            <a:endParaRPr lang="ru-RU" sz="2800" dirty="0" smtClean="0"/>
          </a:p>
        </p:txBody>
      </p:sp>
      <p:sp>
        <p:nvSpPr>
          <p:cNvPr id="3174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5653831" cy="3785617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rgbClr val="FF0000"/>
                </a:solidFill>
              </a:rPr>
              <a:t>24 января в московском аэропорту «Домодедово» произошел теракт</a:t>
            </a:r>
            <a:r>
              <a:rPr lang="ru-RU" sz="1600" dirty="0" smtClean="0"/>
              <a:t>. Взорвалась бомба, закрепленная на поясе у террориста-смертника</a:t>
            </a:r>
          </a:p>
          <a:p>
            <a:pPr algn="just" eaLnBrk="1" hangingPunct="1"/>
            <a:r>
              <a:rPr lang="ru-RU" sz="1600" dirty="0" smtClean="0"/>
              <a:t>Ее мощность составляла до семи килограммов в тротиловом эквиваленте. От взрыва погибли 35 человек, 113 пострадавших были госпитализированы.</a:t>
            </a:r>
          </a:p>
          <a:p>
            <a:pPr algn="just" eaLnBrk="1" hangingPunct="1"/>
            <a:r>
              <a:rPr lang="ru-RU" sz="1600" dirty="0" smtClean="0"/>
              <a:t>В 16:32 в общей зоне в зале международных прилетов прогремел взрыв. Террорист-смертник находился среди встречающих. Перед взрывом он прокричал: «Я вас всех убью!».</a:t>
            </a:r>
          </a:p>
          <a:p>
            <a:pPr algn="just" eaLnBrk="1" hangingPunct="1"/>
            <a:r>
              <a:rPr lang="ru-RU" sz="1600" dirty="0" smtClean="0"/>
              <a:t>- Судя по тому, что на месте взрыва нет воронки, можно предположить, что самодельное взрывное устройство было закреплено на поясе. Это говорит о том, что взрыв произвел террорист-смертник. </a:t>
            </a:r>
            <a:r>
              <a:rPr lang="ru-RU" sz="1600" dirty="0" err="1" smtClean="0"/>
              <a:t>Безоболочное</a:t>
            </a:r>
            <a:r>
              <a:rPr lang="ru-RU" sz="1600" dirty="0" smtClean="0"/>
              <a:t> взрывное устройство было начинено поражающими элементами - рублеными гвоздями и острыми железными обрубками, - заявил журналистам официальный представитель Следственного Комитета РФ Владимир Маркин, сообщает РИА «Новости».</a:t>
            </a:r>
          </a:p>
          <a:p>
            <a:pPr algn="just" eaLnBrk="1" hangingPunct="1"/>
            <a:r>
              <a:rPr lang="ru-RU" sz="1600" dirty="0" smtClean="0"/>
              <a:t>По словам свидетеля Александра, который был в зоне прилета среди встречающих, эпицентр взрыва находился в районе лифтов, ведущих на парковку. «Азия-кафе» – это противоположная сторона. Там люди и уцелели. Те, кто там сидел, они практически не пострадали. Все, кто находились ближе к эпицентру взрыва, погибли или получили тяжелые ранения»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i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-254000"/>
            <a:ext cx="8001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Цель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&amp;"/>
              <a:defRPr/>
            </a:pPr>
            <a:r>
              <a:rPr lang="ru-RU" b="1" i="1" u="sng" dirty="0" smtClean="0">
                <a:solidFill>
                  <a:schemeClr val="hlink"/>
                </a:solidFill>
              </a:rPr>
              <a:t>Цель насилия</a:t>
            </a:r>
            <a:r>
              <a:rPr lang="ru-RU" dirty="0" smtClean="0"/>
              <a:t> – </a:t>
            </a:r>
            <a:r>
              <a:rPr lang="ru-RU" i="1" dirty="0" smtClean="0">
                <a:solidFill>
                  <a:srgbClr val="FF0000"/>
                </a:solidFill>
              </a:rPr>
              <a:t>добиться желательного для террористов развития событий</a:t>
            </a:r>
            <a:r>
              <a:rPr lang="ru-RU" dirty="0" smtClean="0">
                <a:solidFill>
                  <a:srgbClr val="FF0000"/>
                </a:solidFill>
              </a:rPr>
              <a:t> :</a:t>
            </a:r>
          </a:p>
          <a:p>
            <a:pPr marL="219076" indent="-20002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√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революции, дестабилизации общества,</a:t>
            </a:r>
          </a:p>
          <a:p>
            <a:pPr marL="547688" lvl="1" indent="-200025" eaLnBrk="1" fontAlgn="auto" hangingPunct="1">
              <a:spcAft>
                <a:spcPts val="0"/>
              </a:spcAft>
              <a:buFont typeface="Arial" charset="0"/>
              <a:buChar char="√"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развязывания войны с иностранным государством, </a:t>
            </a:r>
          </a:p>
          <a:p>
            <a:pPr marL="547688" lvl="1" indent="-200025" eaLnBrk="1" fontAlgn="auto" hangingPunct="1">
              <a:spcAft>
                <a:spcPts val="0"/>
              </a:spcAft>
              <a:buFont typeface="Arial" charset="0"/>
              <a:buChar char="√"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обретения независимости некоторой территорией, </a:t>
            </a:r>
          </a:p>
          <a:p>
            <a:pPr marL="547688" lvl="1" indent="-200025" eaLnBrk="1" fontAlgn="auto" hangingPunct="1">
              <a:spcAft>
                <a:spcPts val="0"/>
              </a:spcAft>
              <a:buFont typeface="Arial" charset="0"/>
              <a:buChar char="√"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падения престижа власти, </a:t>
            </a:r>
          </a:p>
          <a:p>
            <a:pPr marL="547688" lvl="1" indent="-200025" eaLnBrk="1" fontAlgn="auto" hangingPunct="1">
              <a:spcAft>
                <a:spcPts val="0"/>
              </a:spcAft>
              <a:buFont typeface="Arial" charset="0"/>
              <a:buChar char="√"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политических уступок со стороны власти и т.д.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Психологический портрет террориста.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1.молодые люди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2.образование патриархальное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3.искаженное представление об историческом прошлом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4.ущемленная национальная гордость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5.представление об «историческом обидчике»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6.ранняя психологическая травма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7.лишены родительской заботы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8.познали раннее унижение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9.подверглись религиозно-утопическим мечтам о совершенном мире.</a:t>
            </a:r>
          </a:p>
        </p:txBody>
      </p:sp>
      <p:pic>
        <p:nvPicPr>
          <p:cNvPr id="6148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785938"/>
            <a:ext cx="3571875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Причины роста терроризма в РФ.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762000" y="1828800"/>
            <a:ext cx="7924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/>
              <a:t>среди причин роста терроризма в России </a:t>
            </a:r>
            <a:r>
              <a:rPr lang="ru-RU"/>
              <a:t>респонденты указали: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26% </a:t>
            </a:r>
            <a:r>
              <a:rPr lang="ru-RU"/>
              <a:t>- ухудшение социально-экономического положения населения;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19% </a:t>
            </a:r>
            <a:r>
              <a:rPr lang="ru-RU"/>
              <a:t>- усиление противоборства криминальных группировок;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13% </a:t>
            </a:r>
            <a:r>
              <a:rPr lang="ru-RU"/>
              <a:t>- расслоение населения по имущественному признаку;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8% </a:t>
            </a:r>
            <a:r>
              <a:rPr lang="ru-RU"/>
              <a:t>- деятельность национально- и регилиозно-экстремистских группировок; </a:t>
            </a:r>
            <a:br>
              <a:rPr lang="ru-RU"/>
            </a:br>
            <a:r>
              <a:rPr lang="ru-RU"/>
              <a:t>   </a:t>
            </a:r>
            <a:r>
              <a:rPr lang="ru-RU" b="1"/>
              <a:t> 8% </a:t>
            </a:r>
            <a:r>
              <a:rPr lang="ru-RU"/>
              <a:t>- приграничное положение, близость к местности, где происходят межнациональные конфликты, войны; </a:t>
            </a:r>
            <a:br>
              <a:rPr lang="ru-RU"/>
            </a:br>
            <a:r>
              <a:rPr lang="ru-RU"/>
              <a:t>   </a:t>
            </a:r>
            <a:r>
              <a:rPr lang="ru-RU" b="1"/>
              <a:t> 7% </a:t>
            </a:r>
            <a:r>
              <a:rPr lang="ru-RU"/>
              <a:t>- рост числа безработных в самых различных социальных группах; </a:t>
            </a:r>
            <a:br>
              <a:rPr lang="ru-RU"/>
            </a:br>
            <a:r>
              <a:rPr lang="ru-RU"/>
              <a:t>   </a:t>
            </a:r>
            <a:r>
              <a:rPr lang="ru-RU" b="1"/>
              <a:t> 7% </a:t>
            </a:r>
            <a:r>
              <a:rPr lang="ru-RU"/>
              <a:t>- приток мигрантов из стран ближнего зарубежья; </a:t>
            </a:r>
            <a:br>
              <a:rPr lang="ru-RU"/>
            </a:br>
            <a:r>
              <a:rPr lang="ru-RU"/>
              <a:t>   </a:t>
            </a:r>
            <a:r>
              <a:rPr lang="ru-RU" b="1"/>
              <a:t> 5% </a:t>
            </a:r>
            <a:r>
              <a:rPr lang="ru-RU"/>
              <a:t>- рост национального самосознания, стремление этнических групп к национальному обособлению;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4% </a:t>
            </a:r>
            <a:r>
              <a:rPr lang="ru-RU"/>
              <a:t>- деятельность или влияние зарубежных террористических групп; </a:t>
            </a:r>
            <a:br>
              <a:rPr lang="ru-RU"/>
            </a:br>
            <a:r>
              <a:rPr lang="ru-RU"/>
              <a:t>    </a:t>
            </a:r>
            <a:r>
              <a:rPr lang="ru-RU" b="1"/>
              <a:t>3% </a:t>
            </a:r>
            <a:r>
              <a:rPr lang="ru-RU"/>
              <a:t>- факторы дискриминации отдельных национальных общностей.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1 декабря 1988 г.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 Минеральных вода Захват автобуса с детьми 4 класса.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раненые.</a:t>
            </a:r>
          </a:p>
        </p:txBody>
      </p:sp>
      <p:pic>
        <p:nvPicPr>
          <p:cNvPr id="8196" name="Picture 5" descr="20060401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86025"/>
            <a:ext cx="4038600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Буденновск, 1995год – захват больницы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От рук террористов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те дни погибли 129 человек, в том числе 18 работников милиции и 17 военнослужащих, а огнестрельные ранения различной степени тяжести получили 415 человек. </a:t>
            </a:r>
          </a:p>
        </p:txBody>
      </p:sp>
      <p:pic>
        <p:nvPicPr>
          <p:cNvPr id="9220" name="Picture 8" descr="p228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500188"/>
            <a:ext cx="3889375" cy="2432050"/>
          </a:xfrm>
        </p:spPr>
      </p:pic>
      <p:pic>
        <p:nvPicPr>
          <p:cNvPr id="9221" name="Picture 9" descr="34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4143375"/>
            <a:ext cx="3857625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9 января  1996 г.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smtClean="0"/>
              <a:t>Захват 3 тысяч человек в больнице города Кизляр чеченскими сепаратистами под руководством Салмана Радуева. После переговоров большинство заложников освобождено. Нападавшие с заложниками (около 100 человек) начали отход в Чечню, но были остановлены российскими войсками. В боях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около 80 человек.</a:t>
            </a:r>
            <a:r>
              <a:rPr lang="ru-RU" sz="2000" smtClean="0"/>
              <a:t> Радуев скрылся.</a:t>
            </a:r>
          </a:p>
        </p:txBody>
      </p:sp>
      <p:pic>
        <p:nvPicPr>
          <p:cNvPr id="10244" name="Picture 9" descr="09_01_19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4286250"/>
            <a:ext cx="4214812" cy="2571750"/>
          </a:xfrm>
        </p:spPr>
      </p:pic>
      <p:pic>
        <p:nvPicPr>
          <p:cNvPr id="10245" name="Picture 10" descr="23235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285875"/>
            <a:ext cx="4214812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16 ноября 1996 г.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Взрыв в девятиэтажном жилом доме для семей офицеров в дагестанском Каспийске. Часть здания рухнула,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почти 70 человек. </a:t>
            </a:r>
          </a:p>
        </p:txBody>
      </p:sp>
      <p:pic>
        <p:nvPicPr>
          <p:cNvPr id="11268" name="Picture 7" descr="Pogar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500188"/>
            <a:ext cx="4071937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</TotalTime>
  <Words>1053</Words>
  <Application>Microsoft Office PowerPoint</Application>
  <PresentationFormat>Экран (4:3)</PresentationFormat>
  <Paragraphs>88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Суть Терроризма</vt:lpstr>
      <vt:lpstr>Цель </vt:lpstr>
      <vt:lpstr>Психологический портрет террориста.</vt:lpstr>
      <vt:lpstr>Причины роста терроризма в РФ.</vt:lpstr>
      <vt:lpstr>1 декабря 1988 г.</vt:lpstr>
      <vt:lpstr>Буденновск, 1995год – захват больницы </vt:lpstr>
      <vt:lpstr>9 января  1996 г.</vt:lpstr>
      <vt:lpstr>16 ноября 1996 г.</vt:lpstr>
      <vt:lpstr>19 марта1999 г.</vt:lpstr>
      <vt:lpstr>4 сентября</vt:lpstr>
      <vt:lpstr>9 сентября </vt:lpstr>
      <vt:lpstr>13 сентября </vt:lpstr>
      <vt:lpstr>16 сентября</vt:lpstr>
      <vt:lpstr>9 июля 2000 </vt:lpstr>
      <vt:lpstr>8 августа </vt:lpstr>
      <vt:lpstr>2001</vt:lpstr>
      <vt:lpstr>2002</vt:lpstr>
      <vt:lpstr>23 октября-Норд-Ост</vt:lpstr>
      <vt:lpstr>2003 5 июня </vt:lpstr>
      <vt:lpstr>5 июля </vt:lpstr>
      <vt:lpstr>2004  </vt:lpstr>
      <vt:lpstr>24 августа </vt:lpstr>
      <vt:lpstr>31 августа </vt:lpstr>
      <vt:lpstr>Слайд 25</vt:lpstr>
      <vt:lpstr>Слайд 26</vt:lpstr>
      <vt:lpstr>2010   29 марта </vt:lpstr>
      <vt:lpstr>09 сентября 2010.</vt:lpstr>
      <vt:lpstr>24 января 2011.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декабря 1988 г. в Минеральных вода</dc:title>
  <dc:creator>www.PHILka.RU</dc:creator>
  <cp:lastModifiedBy>CIT</cp:lastModifiedBy>
  <cp:revision>19</cp:revision>
  <dcterms:created xsi:type="dcterms:W3CDTF">2010-09-02T13:21:27Z</dcterms:created>
  <dcterms:modified xsi:type="dcterms:W3CDTF">2017-11-22T04:05:58Z</dcterms:modified>
</cp:coreProperties>
</file>